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07"/>
    <p:restoredTop sz="94609"/>
  </p:normalViewPr>
  <p:slideViewPr>
    <p:cSldViewPr snapToGrid="0">
      <p:cViewPr varScale="1">
        <p:scale>
          <a:sx n="151" d="100"/>
          <a:sy n="151" d="100"/>
        </p:scale>
        <p:origin x="2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E246A-F891-4F15-0685-5286A8E9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22D5E0-368B-5653-3B31-D56BC20925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6F590-0580-2F7C-89DE-EE3A0602B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1A757-1CBE-7AA2-CC51-63B6C3577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0216B-3C43-CA7B-B9C7-4385F8C15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2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B753-372B-15D8-3250-6FF172FC7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02F45A-7F91-D6AD-05F7-AA75048876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6CEB0-665C-086E-84F5-41F6E241B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77CCEC-E909-C3A7-BB9B-50382FDF8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90E9F-82D0-20B0-E310-B26C36787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527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437D39-32C4-02E4-4481-FC60057F25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04F1B3-0C61-C0D6-D1FD-FEB2F98F0E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6F350-6407-6F6A-ADF2-55939A5E5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40BD6-1E76-CB56-2700-7E10523A1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B5192-9AA2-AD3F-9440-9F316233E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165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346F2-0947-DA0B-C1FB-D052A00CB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39499-21B6-0456-AF1D-C83FD1DD1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10E89-7BFD-90E3-0A98-000FFF9C6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D66AC-7BB9-F899-CCE5-ECA33271B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B10A1-1F87-41F3-C665-A575A8FD2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778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4FD1B-EE08-EB7B-D68B-398C7F84E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0C1369-A736-C5AE-FA30-C2EACE957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1F7F4-E98C-A9B4-F2F3-02D0DFED4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6B1C9-A79B-59DE-BAC1-29CC3E8D8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E8F09-9B2D-7EA4-1F5C-1F9879A37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966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52628-C1B3-874D-27F3-85BB99306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C97E2-E30D-775E-C588-9415F5CC96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8988FA-6BA1-9DDB-EFC7-A9962DFBEB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64AD3-AD31-305B-7989-89EB9C67D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B7402C-F856-17B8-971B-766B62230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CF7A03-6D66-034C-FBF3-BAC1EEB9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82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2F0EA-4FBC-0EAB-CAEC-86722C26C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6E814F-74B4-9943-D92A-BB433E178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23CC70-BE16-144C-C5B7-CDBDAE2A0F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9B238-F07C-DF40-6208-5D642D4153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7A0D96-F999-0E06-52B9-DCDF4AF993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6CF3C9-98EA-C1E5-DB68-076F701A1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E0D82-C660-FA89-22F8-E487376A6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A864DD-DBDF-6B18-2F4D-2F11C2550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62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224B-DAFE-A3A7-2756-00B6442BB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3F8C89-89EC-BD5C-6E2A-2245EE2D2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D3FB12-CC2A-B5EA-9383-DB8C026B2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43E752-B02D-A7C8-9363-29FCEBD5D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560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D4BDD2-556A-B402-7A0F-ADDA95D5F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8927DC-CF3C-C165-E1EC-00019CD52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742E9-367E-A029-FE4E-C5784DC07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929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7143E-6D3E-CEDA-6677-8CE0F6CF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DFE50-0150-31CD-A660-E3B33DC00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CEAFDF-AC96-11A4-6717-0A5E11CA3B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3DBFD7-BC05-26EF-5FB0-D1A1D6CAD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793D79-061E-7A3D-1593-9238F6A32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80E8AD-358F-F51C-D869-EAF8C3CDB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87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19987-DBA1-E896-24AD-9FA1C3C0C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2AE6E5-9F3F-F19A-2CBB-98EF7AB70D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566783-D284-A24B-F533-6D957B1DB8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0ABFB1-0A25-F091-D763-D12418D9D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F7EE7F-A0A6-2450-191B-5E0969B7A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DCE28-7512-CB88-EEF1-B76AB86C8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489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A2E80B-0E50-22BF-11CC-3BB91BA11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57CB9C-42DA-2351-4172-ED4A0F118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90156-CA0C-BCF0-EC3C-41ED8B497F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5AEE2-E2EF-FE12-0E41-85F5B8420C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0F43E-100A-A68E-6156-77B9D90A9C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725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8F9B8-B5EF-4604-D53F-185AD88CDF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Sarvalanche</a:t>
            </a:r>
            <a:r>
              <a:rPr lang="en-US" dirty="0"/>
              <a:t> -S1 Avalanche Detection Pipeline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821E1-3906-3B32-9A51-5A44A4D2A0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Zachary Hoppinen</a:t>
            </a:r>
          </a:p>
        </p:txBody>
      </p:sp>
    </p:spTree>
    <p:extLst>
      <p:ext uri="{BB962C8B-B14F-4D97-AF65-F5344CB8AC3E}">
        <p14:creationId xmlns:p14="http://schemas.microsoft.com/office/powerpoint/2010/main" val="3513907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8F923FF-DD0C-4FD3-A1B4-68DFA511C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C1C04-0600-ED49-D6DD-4D458F0B2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72" y="1144769"/>
            <a:ext cx="3724217" cy="2896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/>
              <a:t>This is then combined (geometric mean this time) with non-SAR probabilities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AA098D-D413-64EB-9714-91A520C61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151" y="406700"/>
            <a:ext cx="3675888" cy="28709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86F2F1-6743-44DD-4B88-084D007C0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1896" y="406701"/>
            <a:ext cx="3675888" cy="287099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1" y="4177748"/>
            <a:ext cx="370685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6F5542-9397-B379-B915-5939FA832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6151" y="3452732"/>
            <a:ext cx="3675888" cy="28671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244334-2644-162D-5FB3-6B156E3DB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0333" y="3450833"/>
            <a:ext cx="3675888" cy="287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393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91C63-131B-B29A-10A1-49B20B679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700"/>
              <a:t>We just multiple pooled non-SAR probabilities * SAR probability.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D322D2-3A54-6DAA-B01E-8F6A1D7F7615}"/>
              </a:ext>
            </a:extLst>
          </p:cNvPr>
          <p:cNvSpPr txBox="1"/>
          <p:nvPr/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Reduces probability when 1. not in runout zones, 2. steep angle, 3. high </a:t>
            </a:r>
            <a:r>
              <a:rPr lang="en-US" dirty="0" err="1"/>
              <a:t>fcf</a:t>
            </a:r>
            <a:r>
              <a:rPr lang="en-US" dirty="0"/>
              <a:t>, 4. little recent SWE.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Can not increase probability from SAR results but can decease it.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4CA3D-CE79-2E46-185E-77E732457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2914289"/>
            <a:ext cx="4460577" cy="34838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2A2B7B-3324-C0D0-0F19-E62991107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629" y="2742513"/>
            <a:ext cx="4797242" cy="375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442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553C3-65B7-4DD5-36B7-EDF28595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Last step: Use dense conditional random fields to give weight to pixels near other debris pixels and remove sharp changes in debris/background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E0F98F1B-F13C-4F00-6007-AFE2319FC97B}"/>
              </a:ext>
            </a:extLst>
          </p:cNvPr>
          <p:cNvSpPr/>
          <p:nvPr/>
        </p:nvSpPr>
        <p:spPr>
          <a:xfrm rot="5400000">
            <a:off x="5379171" y="3418012"/>
            <a:ext cx="892628" cy="139337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041934-2220-A99B-3FD0-CB57DC84A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31" y="2317970"/>
            <a:ext cx="4797242" cy="37503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259641-983E-54B9-8601-604589A31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528" y="2123051"/>
            <a:ext cx="52959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31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0BC6DD-F4E9-768B-1ED2-236800DF7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/>
              <a:t>Re-run again on Jan 31</a:t>
            </a:r>
            <a:r>
              <a:rPr lang="en-US" sz="3100" baseline="30000"/>
              <a:t>st</a:t>
            </a:r>
            <a:r>
              <a:rPr lang="en-US" sz="3100"/>
              <a:t>, 2020 for an example of minimal avalanches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sX0" fmla="*/ 0 w 5410200"/>
              <a:gd name="csY0" fmla="*/ 0 h 18288"/>
              <a:gd name="csX1" fmla="*/ 568071 w 5410200"/>
              <a:gd name="csY1" fmla="*/ 0 h 18288"/>
              <a:gd name="csX2" fmla="*/ 1298448 w 5410200"/>
              <a:gd name="csY2" fmla="*/ 0 h 18288"/>
              <a:gd name="csX3" fmla="*/ 1920621 w 5410200"/>
              <a:gd name="csY3" fmla="*/ 0 h 18288"/>
              <a:gd name="csX4" fmla="*/ 2488692 w 5410200"/>
              <a:gd name="csY4" fmla="*/ 0 h 18288"/>
              <a:gd name="csX5" fmla="*/ 3219069 w 5410200"/>
              <a:gd name="csY5" fmla="*/ 0 h 18288"/>
              <a:gd name="csX6" fmla="*/ 3895344 w 5410200"/>
              <a:gd name="csY6" fmla="*/ 0 h 18288"/>
              <a:gd name="csX7" fmla="*/ 4571619 w 5410200"/>
              <a:gd name="csY7" fmla="*/ 0 h 18288"/>
              <a:gd name="csX8" fmla="*/ 5410200 w 5410200"/>
              <a:gd name="csY8" fmla="*/ 0 h 18288"/>
              <a:gd name="csX9" fmla="*/ 5410200 w 5410200"/>
              <a:gd name="csY9" fmla="*/ 18288 h 18288"/>
              <a:gd name="csX10" fmla="*/ 4842129 w 5410200"/>
              <a:gd name="csY10" fmla="*/ 18288 h 18288"/>
              <a:gd name="csX11" fmla="*/ 4328160 w 5410200"/>
              <a:gd name="csY11" fmla="*/ 18288 h 18288"/>
              <a:gd name="csX12" fmla="*/ 3597783 w 5410200"/>
              <a:gd name="csY12" fmla="*/ 18288 h 18288"/>
              <a:gd name="csX13" fmla="*/ 3029712 w 5410200"/>
              <a:gd name="csY13" fmla="*/ 18288 h 18288"/>
              <a:gd name="csX14" fmla="*/ 2299335 w 5410200"/>
              <a:gd name="csY14" fmla="*/ 18288 h 18288"/>
              <a:gd name="csX15" fmla="*/ 1514856 w 5410200"/>
              <a:gd name="csY15" fmla="*/ 18288 h 18288"/>
              <a:gd name="csX16" fmla="*/ 892683 w 5410200"/>
              <a:gd name="csY16" fmla="*/ 18288 h 18288"/>
              <a:gd name="csX17" fmla="*/ 0 w 5410200"/>
              <a:gd name="csY17" fmla="*/ 18288 h 18288"/>
              <a:gd name="csX18" fmla="*/ 0 w 5410200"/>
              <a:gd name="csY18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E6977B-35D3-DCE5-BCF3-EA2F055C3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8" y="2949415"/>
            <a:ext cx="3758184" cy="29407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8988F-4AD7-B98A-835C-97F28DE65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908" y="2972903"/>
            <a:ext cx="3758184" cy="28938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2D5506-3EE6-7115-4285-C1E950D82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1208" y="2972903"/>
            <a:ext cx="3758184" cy="289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8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825555-BEB2-0C12-A3F7-60C867491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CC4049-EF44-8F7B-57A0-4FC64EAC4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/>
              <a:t>Re-run again on Jan 31</a:t>
            </a:r>
            <a:r>
              <a:rPr lang="en-US" sz="3100" baseline="30000"/>
              <a:t>st</a:t>
            </a:r>
            <a:r>
              <a:rPr lang="en-US" sz="3100"/>
              <a:t>, 2020 for an example of minimal avalanches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sX0" fmla="*/ 0 w 5410200"/>
              <a:gd name="csY0" fmla="*/ 0 h 18288"/>
              <a:gd name="csX1" fmla="*/ 568071 w 5410200"/>
              <a:gd name="csY1" fmla="*/ 0 h 18288"/>
              <a:gd name="csX2" fmla="*/ 1298448 w 5410200"/>
              <a:gd name="csY2" fmla="*/ 0 h 18288"/>
              <a:gd name="csX3" fmla="*/ 1920621 w 5410200"/>
              <a:gd name="csY3" fmla="*/ 0 h 18288"/>
              <a:gd name="csX4" fmla="*/ 2488692 w 5410200"/>
              <a:gd name="csY4" fmla="*/ 0 h 18288"/>
              <a:gd name="csX5" fmla="*/ 3219069 w 5410200"/>
              <a:gd name="csY5" fmla="*/ 0 h 18288"/>
              <a:gd name="csX6" fmla="*/ 3895344 w 5410200"/>
              <a:gd name="csY6" fmla="*/ 0 h 18288"/>
              <a:gd name="csX7" fmla="*/ 4571619 w 5410200"/>
              <a:gd name="csY7" fmla="*/ 0 h 18288"/>
              <a:gd name="csX8" fmla="*/ 5410200 w 5410200"/>
              <a:gd name="csY8" fmla="*/ 0 h 18288"/>
              <a:gd name="csX9" fmla="*/ 5410200 w 5410200"/>
              <a:gd name="csY9" fmla="*/ 18288 h 18288"/>
              <a:gd name="csX10" fmla="*/ 4842129 w 5410200"/>
              <a:gd name="csY10" fmla="*/ 18288 h 18288"/>
              <a:gd name="csX11" fmla="*/ 4328160 w 5410200"/>
              <a:gd name="csY11" fmla="*/ 18288 h 18288"/>
              <a:gd name="csX12" fmla="*/ 3597783 w 5410200"/>
              <a:gd name="csY12" fmla="*/ 18288 h 18288"/>
              <a:gd name="csX13" fmla="*/ 3029712 w 5410200"/>
              <a:gd name="csY13" fmla="*/ 18288 h 18288"/>
              <a:gd name="csX14" fmla="*/ 2299335 w 5410200"/>
              <a:gd name="csY14" fmla="*/ 18288 h 18288"/>
              <a:gd name="csX15" fmla="*/ 1514856 w 5410200"/>
              <a:gd name="csY15" fmla="*/ 18288 h 18288"/>
              <a:gd name="csX16" fmla="*/ 892683 w 5410200"/>
              <a:gd name="csY16" fmla="*/ 18288 h 18288"/>
              <a:gd name="csX17" fmla="*/ 0 w 5410200"/>
              <a:gd name="csY17" fmla="*/ 18288 h 18288"/>
              <a:gd name="csX18" fmla="*/ 0 w 5410200"/>
              <a:gd name="csY18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CC1B8B-EB85-6E7F-BBA6-03A78BEAC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652" y="2954112"/>
            <a:ext cx="3758184" cy="2931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C284A2-DE55-DAA7-9D7E-86C69DE68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908" y="2954112"/>
            <a:ext cx="3758184" cy="29313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5AFCAF-9119-36DB-5E43-C7244CAD9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24" y="3028792"/>
            <a:ext cx="3758184" cy="293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95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0CCAB-E67D-34A2-79B4-6BD666E3D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57937-0986-3948-9BFF-241C8F798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ISSW presentation </a:t>
            </a:r>
            <a:r>
              <a:rPr lang="en-US" dirty="0"/>
              <a:t>– run over last 5 years over each of the western US avalanche regions to generate database for other researchers. What level of temporal specificity? Yearly? Monthly? Daily?</a:t>
            </a:r>
          </a:p>
          <a:p>
            <a:r>
              <a:rPr lang="en-US" b="1" dirty="0"/>
              <a:t>Processing improvements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Multi-temporal. When does an avalanche first appear in a SAR scene = set as detection date.</a:t>
            </a:r>
          </a:p>
          <a:p>
            <a:pPr lvl="1"/>
            <a:r>
              <a:rPr lang="en-US" dirty="0"/>
              <a:t>Use backscatter distributional changes in addition to backscatter change</a:t>
            </a:r>
          </a:p>
          <a:p>
            <a:pPr lvl="1"/>
            <a:r>
              <a:rPr lang="en-US" dirty="0"/>
              <a:t>Use empirical detections to train ML model (</a:t>
            </a:r>
            <a:r>
              <a:rPr lang="en-US" dirty="0" err="1"/>
              <a:t>unet</a:t>
            </a:r>
            <a:r>
              <a:rPr lang="en-US" dirty="0"/>
              <a:t>) based on empirical detections and then re-run and capture more detections</a:t>
            </a:r>
          </a:p>
          <a:p>
            <a:pPr lvl="1"/>
            <a:r>
              <a:rPr lang="en-US" dirty="0"/>
              <a:t>Incorporate other/more sentinel-1 coherence and NISAR based pixel based probability pipelines.</a:t>
            </a:r>
          </a:p>
        </p:txBody>
      </p:sp>
    </p:spTree>
    <p:extLst>
      <p:ext uri="{BB962C8B-B14F-4D97-AF65-F5344CB8AC3E}">
        <p14:creationId xmlns:p14="http://schemas.microsoft.com/office/powerpoint/2010/main" val="1224396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BB370-23FD-9C93-5008-6940EC38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sarvalanche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B8FD7-822A-7094-4F1C-4EC2416D3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Python package that handles data finding, reprojection, differencing, and detection for avalanche debris</a:t>
            </a:r>
          </a:p>
          <a:p>
            <a:r>
              <a:rPr lang="en-US" dirty="0"/>
              <a:t>How does it work? Combines static probabilities of avalanches debris (slope, </a:t>
            </a:r>
            <a:r>
              <a:rPr lang="en-US" dirty="0" err="1"/>
              <a:t>fcf</a:t>
            </a:r>
            <a:r>
              <a:rPr lang="en-US" dirty="0"/>
              <a:t>, runout probability) with SAR features (local resolution weighted backscatter change currently)</a:t>
            </a:r>
          </a:p>
          <a:p>
            <a:r>
              <a:rPr lang="en-US" dirty="0"/>
              <a:t>IO – we get S1 (opera </a:t>
            </a:r>
            <a:r>
              <a:rPr lang="en-US" dirty="0" err="1"/>
              <a:t>rtcs</a:t>
            </a:r>
            <a:r>
              <a:rPr lang="en-US" dirty="0"/>
              <a:t>, local resolution), forest cover, slope angles, UCLA </a:t>
            </a:r>
            <a:r>
              <a:rPr lang="en-US" dirty="0" err="1"/>
              <a:t>snowmodel</a:t>
            </a:r>
            <a:r>
              <a:rPr lang="en-US" dirty="0"/>
              <a:t> SWE, and run the </a:t>
            </a:r>
            <a:r>
              <a:rPr lang="en-US" dirty="0" err="1"/>
              <a:t>FlowPy</a:t>
            </a:r>
            <a:r>
              <a:rPr lang="en-US" dirty="0"/>
              <a:t> debris flow model over a dem to generate runout cell counts.</a:t>
            </a:r>
          </a:p>
          <a:p>
            <a:r>
              <a:rPr lang="en-US" dirty="0"/>
              <a:t>Runtime – over most of Sawtooth Mountains full run (including </a:t>
            </a:r>
            <a:r>
              <a:rPr lang="en-US" dirty="0" err="1"/>
              <a:t>flowpy</a:t>
            </a:r>
            <a:r>
              <a:rPr lang="en-US" dirty="0"/>
              <a:t> modeling (95% of time) takes about 30 minutes. Non-</a:t>
            </a:r>
            <a:r>
              <a:rPr lang="en-US" dirty="0" err="1"/>
              <a:t>flowpy</a:t>
            </a:r>
            <a:r>
              <a:rPr lang="en-US" dirty="0"/>
              <a:t> time = 5-10 minutes, </a:t>
            </a:r>
            <a:r>
              <a:rPr lang="en-US"/>
              <a:t>data-loaded already = 1 minute.</a:t>
            </a:r>
          </a:p>
        </p:txBody>
      </p:sp>
    </p:spTree>
    <p:extLst>
      <p:ext uri="{BB962C8B-B14F-4D97-AF65-F5344CB8AC3E}">
        <p14:creationId xmlns:p14="http://schemas.microsoft.com/office/powerpoint/2010/main" val="3354859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4A03C-9000-D374-4845-E90B269B0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0EA56-F65E-3AE8-3D35-6A8C7DB1B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March 31</a:t>
            </a:r>
            <a:r>
              <a:rPr lang="en-US" baseline="30000" dirty="0"/>
              <a:t>st</a:t>
            </a:r>
            <a:r>
              <a:rPr lang="en-US" dirty="0"/>
              <a:t> – Major earthquake triggered avalanche cycle in the </a:t>
            </a:r>
            <a:r>
              <a:rPr lang="en-US" dirty="0" err="1"/>
              <a:t>sawtooths</a:t>
            </a:r>
            <a:endParaRPr lang="en-US" dirty="0"/>
          </a:p>
        </p:txBody>
      </p:sp>
      <p:pic>
        <p:nvPicPr>
          <p:cNvPr id="5" name="Picture 4" descr="A close-up of a grey surface&#10;&#10;AI-generated content may be incorrect.">
            <a:extLst>
              <a:ext uri="{FF2B5EF4-FFF2-40B4-BE49-F238E27FC236}">
                <a16:creationId xmlns:a16="http://schemas.microsoft.com/office/drawing/2014/main" id="{8E5CC8C8-B960-E024-113C-531D6ED16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17863"/>
            <a:ext cx="4178300" cy="2806700"/>
          </a:xfrm>
          <a:prstGeom prst="rect">
            <a:avLst/>
          </a:prstGeom>
        </p:spPr>
      </p:pic>
      <p:pic>
        <p:nvPicPr>
          <p:cNvPr id="9" name="Picture 8" descr="A close-up of a grey surface&#10;&#10;AI-generated content may be incorrect.">
            <a:extLst>
              <a:ext uri="{FF2B5EF4-FFF2-40B4-BE49-F238E27FC236}">
                <a16:creationId xmlns:a16="http://schemas.microsoft.com/office/drawing/2014/main" id="{342F3880-7FD0-99F5-0318-1BD9397C1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250" y="3217862"/>
            <a:ext cx="4476750" cy="279594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9EE61E6-F284-0E4C-8485-C97DFFAB14B7}"/>
              </a:ext>
            </a:extLst>
          </p:cNvPr>
          <p:cNvCxnSpPr>
            <a:cxnSpLocks/>
          </p:cNvCxnSpPr>
          <p:nvPr/>
        </p:nvCxnSpPr>
        <p:spPr>
          <a:xfrm>
            <a:off x="7924799" y="2819400"/>
            <a:ext cx="365760" cy="209944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E69D124-EEA6-6B5C-600A-C7660276B61F}"/>
              </a:ext>
            </a:extLst>
          </p:cNvPr>
          <p:cNvCxnSpPr>
            <a:cxnSpLocks/>
          </p:cNvCxnSpPr>
          <p:nvPr/>
        </p:nvCxnSpPr>
        <p:spPr>
          <a:xfrm>
            <a:off x="7924799" y="2819400"/>
            <a:ext cx="762001" cy="22413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D2275A-6265-A569-018A-5451ACF0D7DA}"/>
              </a:ext>
            </a:extLst>
          </p:cNvPr>
          <p:cNvCxnSpPr>
            <a:cxnSpLocks/>
          </p:cNvCxnSpPr>
          <p:nvPr/>
        </p:nvCxnSpPr>
        <p:spPr>
          <a:xfrm>
            <a:off x="7924799" y="2819400"/>
            <a:ext cx="914401" cy="23937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70AC47-B2A0-137A-7AC4-C38B713745DA}"/>
              </a:ext>
            </a:extLst>
          </p:cNvPr>
          <p:cNvCxnSpPr>
            <a:cxnSpLocks/>
          </p:cNvCxnSpPr>
          <p:nvPr/>
        </p:nvCxnSpPr>
        <p:spPr>
          <a:xfrm flipH="1">
            <a:off x="7409793" y="2819400"/>
            <a:ext cx="515006" cy="127963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824987C-B92C-CA31-5894-DCF6A9E3FBD0}"/>
              </a:ext>
            </a:extLst>
          </p:cNvPr>
          <p:cNvCxnSpPr>
            <a:cxnSpLocks/>
          </p:cNvCxnSpPr>
          <p:nvPr/>
        </p:nvCxnSpPr>
        <p:spPr>
          <a:xfrm flipH="1">
            <a:off x="7044033" y="2819400"/>
            <a:ext cx="880766" cy="104315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39862C-1C99-7CC7-3A33-31F2E2CF239D}"/>
              </a:ext>
            </a:extLst>
          </p:cNvPr>
          <p:cNvSpPr txBox="1"/>
          <p:nvPr/>
        </p:nvSpPr>
        <p:spPr>
          <a:xfrm>
            <a:off x="1366297" y="2781063"/>
            <a:ext cx="3109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– March 30</a:t>
            </a:r>
            <a:r>
              <a:rPr lang="en-US" baseline="30000" dirty="0"/>
              <a:t>th</a:t>
            </a:r>
            <a:r>
              <a:rPr lang="en-US" dirty="0"/>
              <a:t> – Track 71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A36AD4-1581-F080-B017-B593E1F5DE76}"/>
              </a:ext>
            </a:extLst>
          </p:cNvPr>
          <p:cNvSpPr txBox="1"/>
          <p:nvPr/>
        </p:nvSpPr>
        <p:spPr>
          <a:xfrm>
            <a:off x="6360048" y="2450068"/>
            <a:ext cx="3317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Avalanches – April 5</a:t>
            </a:r>
            <a:r>
              <a:rPr lang="en-US" baseline="30000" dirty="0"/>
              <a:t>th</a:t>
            </a:r>
            <a:r>
              <a:rPr lang="en-US" dirty="0"/>
              <a:t> – Track 71</a:t>
            </a:r>
          </a:p>
        </p:txBody>
      </p:sp>
    </p:spTree>
    <p:extLst>
      <p:ext uri="{BB962C8B-B14F-4D97-AF65-F5344CB8AC3E}">
        <p14:creationId xmlns:p14="http://schemas.microsoft.com/office/powerpoint/2010/main" val="3265097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8F923FF-DD0C-4FD3-A1B4-68DFA511C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9B4981-E92F-5C82-3AB2-40458156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72" y="1144769"/>
            <a:ext cx="3724217" cy="2896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We start with dB of backscatter change over specific date (2020-03-31) from each track from all possible pairs (within a few months)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98E92C-2F76-D69F-42BC-7B8EC25F2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151" y="426980"/>
            <a:ext cx="3675888" cy="28304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6A701C-B949-282E-3423-07DECEBDF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1896" y="426981"/>
            <a:ext cx="3675888" cy="283043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1" y="4177748"/>
            <a:ext cx="370685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4CE539-389A-E667-2FD3-15423EBFE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6151" y="3471111"/>
            <a:ext cx="3675888" cy="28304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E3ECBC-C531-2284-E04A-11CEC73BA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0333" y="3471113"/>
            <a:ext cx="3675888" cy="283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06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CC20DF-2CB2-DAC4-DE3C-DC044D9DC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2200"/>
              <a:t>These are weighted by temporal distance between each pair to generate a track based mean change that weights closer pairs more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68EB2-D6C6-C11A-9684-E0D186D2F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/>
              <a:t>w_temporal = np.exp(-np.abs(dt_days) / tau_days)</a:t>
            </a:r>
            <a:br>
              <a:rPr lang="en-US" sz="2200"/>
            </a:br>
            <a:endParaRPr lang="en-US" sz="2200"/>
          </a:p>
          <a:p>
            <a:pPr marL="0" indent="0">
              <a:buNone/>
            </a:pPr>
            <a:r>
              <a:rPr lang="en-US" sz="2200"/>
              <a:t>With tau_days = 24 currently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452620-E3C9-45D4-7282-FFA3BD537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771067"/>
            <a:ext cx="6903720" cy="531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265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550F5B9-399F-4FAD-AE6C-ED65F9A4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803609-CA32-38E5-BD26-73EA9CA74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/>
          </a:bodyPr>
          <a:lstStyle/>
          <a:p>
            <a:r>
              <a:rPr lang="en-US" sz="2800"/>
              <a:t>This is repeated for all available tracks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2975D-F18F-D970-4DB6-DD1F4BC61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4" y="510047"/>
            <a:ext cx="6858000" cy="1645920"/>
          </a:xfrm>
        </p:spPr>
        <p:txBody>
          <a:bodyPr anchor="ctr">
            <a:normAutofit/>
          </a:bodyPr>
          <a:lstStyle/>
          <a:p>
            <a:endParaRPr lang="en-US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7351DF-1903-AE97-6FA4-90A5777CC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023702"/>
            <a:ext cx="3584448" cy="28048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A5F343-0732-9456-E1B5-8012CCDE3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99" y="3046105"/>
            <a:ext cx="3584448" cy="27600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E06E11-21C9-57F8-B157-C62BF1498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7415" y="3046105"/>
            <a:ext cx="3584448" cy="276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4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22B30A-BEF1-682D-1EED-976F3E47F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C2AC11E-3162-4990-A36E-92B07ECF1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073D962-D3D2-4A72-8593-65C213CBF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4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56DB7F-4E9B-FF9E-C456-E75AC1D53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8408"/>
            <a:ext cx="3721608" cy="1106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We convert this mean change to a probability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87511B-F6E1-4929-AC90-94FB8B6B0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58F78C-27AB-465F-AA33-15E08AF2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3683187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D2E44-4E5D-F7DA-65B9-607B8186D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8296"/>
            <a:ext cx="3721608" cy="350215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700"/>
              <a:t>prob = scipy.expit(diff - threshold_db)*logistic_slope</a:t>
            </a:r>
          </a:p>
          <a:p>
            <a:pPr marL="0" indent="0">
              <a:buNone/>
            </a:pPr>
            <a:endParaRPr lang="en-US" sz="1700"/>
          </a:p>
          <a:p>
            <a:pPr marL="0" indent="0">
              <a:buNone/>
            </a:pPr>
            <a:r>
              <a:rPr lang="en-US" sz="1700"/>
              <a:t>We show the probability to backscatter change to the right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E4EECF-A678-10D0-C8DD-1C1B5FFE4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267" y="662201"/>
            <a:ext cx="3248351" cy="26311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FAF4A8-54F8-E591-C907-C63B68FD0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914" y="662202"/>
            <a:ext cx="3248352" cy="2631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2318CF-76FC-96FB-D5B0-7922050CF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268" y="3466153"/>
            <a:ext cx="3248352" cy="26322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EE7238-136D-B1B1-A9F8-EA20044CD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9914" y="3554535"/>
            <a:ext cx="3248352" cy="245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94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550F5B9-399F-4FAD-AE6C-ED65F9A4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768DB7-A0FC-7290-8908-95B4F90BD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These are then combined using the inverse of local resolution of each pixel to weight the relative tracks.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001D4-3AFF-9560-0A10-298A79A74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4" y="510047"/>
            <a:ext cx="6858000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So lower local resolution == less weight for final probability</a:t>
            </a:r>
          </a:p>
          <a:p>
            <a:r>
              <a:rPr lang="en-US" sz="1800" dirty="0"/>
              <a:t>We also use a relative weighting of VV vs VH (1.0 vs 0.8)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0222B8-0EFB-F14D-878B-9B6F8E498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014741"/>
            <a:ext cx="3584448" cy="2822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B40735-187C-057B-A504-F80F8A0E8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99" y="3014741"/>
            <a:ext cx="3584448" cy="28227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5AA928-8E27-85C1-CF91-3738C7398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7415" y="3014741"/>
            <a:ext cx="3584448" cy="282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519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3D205-A8F4-DDFF-162A-3439BB003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probabilities from multiple tracks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631A6-F006-ABA6-9975-A180BC7FC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41449" cy="435133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b="1" dirty="0"/>
              <a:t>Log-odds combination</a:t>
            </a:r>
          </a:p>
          <a:p>
            <a:pPr marL="0" indent="0">
              <a:buNone/>
            </a:pPr>
            <a:r>
              <a:rPr lang="en-US" dirty="0" err="1"/>
              <a:t>log_odds</a:t>
            </a:r>
            <a:r>
              <a:rPr lang="en-US" dirty="0"/>
              <a:t> = </a:t>
            </a:r>
            <a:r>
              <a:rPr lang="en-US" dirty="0" err="1"/>
              <a:t>np.log</a:t>
            </a:r>
            <a:r>
              <a:rPr lang="en-US" dirty="0"/>
              <a:t>(</a:t>
            </a:r>
            <a:r>
              <a:rPr lang="en-US" dirty="0" err="1"/>
              <a:t>probs_safe</a:t>
            </a:r>
            <a:r>
              <a:rPr lang="en-US" dirty="0"/>
              <a:t> / (1 - </a:t>
            </a:r>
            <a:r>
              <a:rPr lang="en-US" dirty="0" err="1"/>
              <a:t>probs_safe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# Weighted average in log-odds space</a:t>
            </a:r>
          </a:p>
          <a:p>
            <a:pPr marL="0" indent="0">
              <a:buNone/>
            </a:pPr>
            <a:r>
              <a:rPr lang="en-US" dirty="0" err="1"/>
              <a:t>log_odds_combined</a:t>
            </a:r>
            <a:r>
              <a:rPr lang="en-US" dirty="0"/>
              <a:t> = (</a:t>
            </a:r>
            <a:r>
              <a:rPr lang="en-US" dirty="0" err="1"/>
              <a:t>log_odds</a:t>
            </a:r>
            <a:r>
              <a:rPr lang="en-US" dirty="0"/>
              <a:t> * weights).sum(dim=dim)</a:t>
            </a:r>
          </a:p>
          <a:p>
            <a:pPr marL="0" indent="0">
              <a:buNone/>
            </a:pPr>
            <a:r>
              <a:rPr lang="en-US" dirty="0"/>
              <a:t># Convert back to probability</a:t>
            </a:r>
          </a:p>
          <a:p>
            <a:pPr marL="0" indent="0">
              <a:buNone/>
            </a:pPr>
            <a:r>
              <a:rPr lang="en-US" dirty="0" err="1"/>
              <a:t>p_combined</a:t>
            </a:r>
            <a:r>
              <a:rPr lang="en-US" dirty="0"/>
              <a:t> = 1 / (1 + </a:t>
            </a:r>
            <a:r>
              <a:rPr lang="en-US" dirty="0" err="1"/>
              <a:t>np.exp</a:t>
            </a:r>
            <a:r>
              <a:rPr lang="en-US" dirty="0"/>
              <a:t>(-</a:t>
            </a:r>
            <a:r>
              <a:rPr lang="en-US" dirty="0" err="1"/>
              <a:t>log_odds_combined</a:t>
            </a:r>
            <a:r>
              <a:rPr lang="en-US" dirty="0"/>
              <a:t>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Boosting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err="1"/>
              <a:t>probs_filtered</a:t>
            </a:r>
            <a:r>
              <a:rPr lang="en-US" dirty="0"/>
              <a:t> = </a:t>
            </a:r>
            <a:r>
              <a:rPr lang="en-US" dirty="0" err="1"/>
              <a:t>probs.where</a:t>
            </a:r>
            <a:r>
              <a:rPr lang="en-US" dirty="0"/>
              <a:t>(probs &gt;= </a:t>
            </a:r>
            <a:r>
              <a:rPr lang="en-US" dirty="0" err="1"/>
              <a:t>min_prob_threshold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# Count valid sources (how many detect something)</a:t>
            </a:r>
          </a:p>
          <a:p>
            <a:pPr marL="0" indent="0">
              <a:buNone/>
            </a:pPr>
            <a:r>
              <a:rPr lang="en-US" dirty="0" err="1"/>
              <a:t>n_valid</a:t>
            </a:r>
            <a:r>
              <a:rPr lang="en-US" dirty="0"/>
              <a:t> = </a:t>
            </a:r>
            <a:r>
              <a:rPr lang="en-US" dirty="0" err="1"/>
              <a:t>probs_filtered.notnull</a:t>
            </a:r>
            <a:r>
              <a:rPr lang="en-US" dirty="0"/>
              <a:t>().sum(dim=dim)</a:t>
            </a:r>
          </a:p>
          <a:p>
            <a:pPr marL="0" indent="0">
              <a:buNone/>
            </a:pPr>
            <a:r>
              <a:rPr lang="en-US" dirty="0" err="1"/>
              <a:t>n_total</a:t>
            </a:r>
            <a:r>
              <a:rPr lang="en-US" dirty="0"/>
              <a:t> = </a:t>
            </a:r>
            <a:r>
              <a:rPr lang="en-US" dirty="0" err="1"/>
              <a:t>probs.sizes</a:t>
            </a:r>
            <a:r>
              <a:rPr lang="en-US" dirty="0"/>
              <a:t>[dim]</a:t>
            </a:r>
          </a:p>
          <a:p>
            <a:pPr marL="0" indent="0">
              <a:buNone/>
            </a:pPr>
            <a:r>
              <a:rPr lang="en-US" dirty="0"/>
              <a:t># Agreement: fraction showing detection</a:t>
            </a:r>
          </a:p>
          <a:p>
            <a:pPr marL="0" indent="0">
              <a:buNone/>
            </a:pPr>
            <a:r>
              <a:rPr lang="en-US" dirty="0"/>
              <a:t>agreement = </a:t>
            </a:r>
            <a:r>
              <a:rPr lang="en-US" dirty="0" err="1"/>
              <a:t>n_valid</a:t>
            </a:r>
            <a:r>
              <a:rPr lang="en-US" dirty="0"/>
              <a:t> / </a:t>
            </a:r>
            <a:r>
              <a:rPr lang="en-US" dirty="0" err="1"/>
              <a:t>n_total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# Boost formula: </a:t>
            </a:r>
            <a:r>
              <a:rPr lang="en-US" dirty="0" err="1"/>
              <a:t>p_final</a:t>
            </a:r>
            <a:r>
              <a:rPr lang="en-US" dirty="0"/>
              <a:t> = </a:t>
            </a:r>
            <a:r>
              <a:rPr lang="en-US" dirty="0" err="1"/>
              <a:t>p_mean</a:t>
            </a:r>
            <a:r>
              <a:rPr lang="en-US" dirty="0"/>
              <a:t> + (1 - </a:t>
            </a:r>
            <a:r>
              <a:rPr lang="en-US" dirty="0" err="1"/>
              <a:t>p_mean</a:t>
            </a:r>
            <a:r>
              <a:rPr lang="en-US" dirty="0"/>
              <a:t>) × agreement² × strength</a:t>
            </a:r>
          </a:p>
          <a:p>
            <a:pPr marL="0" indent="0">
              <a:buNone/>
            </a:pPr>
            <a:r>
              <a:rPr lang="en-US" dirty="0"/>
              <a:t>boost = (1 - </a:t>
            </a:r>
            <a:r>
              <a:rPr lang="en-US" dirty="0" err="1"/>
              <a:t>p_combined</a:t>
            </a:r>
            <a:r>
              <a:rPr lang="en-US" dirty="0"/>
              <a:t>) * (agreement ** 2) * </a:t>
            </a:r>
            <a:r>
              <a:rPr lang="en-US" dirty="0" err="1"/>
              <a:t>agreement_strength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p_combined</a:t>
            </a:r>
            <a:r>
              <a:rPr lang="en-US" dirty="0"/>
              <a:t> = </a:t>
            </a:r>
            <a:r>
              <a:rPr lang="en-US" dirty="0" err="1"/>
              <a:t>p_combined</a:t>
            </a:r>
            <a:r>
              <a:rPr lang="en-US" dirty="0"/>
              <a:t> + boost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6384EA-86E3-D096-033B-9B70A741D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393" y="1462088"/>
            <a:ext cx="6272892" cy="490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62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732</Words>
  <Application>Microsoft Macintosh PowerPoint</Application>
  <PresentationFormat>Widescreen</PresentationFormat>
  <Paragraphs>55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Office Theme</vt:lpstr>
      <vt:lpstr>Sarvalanche -S1 Avalanche Detection Pipeline</vt:lpstr>
      <vt:lpstr>What is sarvalanche</vt:lpstr>
      <vt:lpstr>Example</vt:lpstr>
      <vt:lpstr>We start with dB of backscatter change over specific date (2020-03-31) from each track from all possible pairs (within a few months)</vt:lpstr>
      <vt:lpstr>These are weighted by temporal distance between each pair to generate a track based mean change that weights closer pairs more</vt:lpstr>
      <vt:lpstr>This is repeated for all available tracks</vt:lpstr>
      <vt:lpstr>We convert this mean change to a probability </vt:lpstr>
      <vt:lpstr>These are then combined using the inverse of local resolution of each pixel to weight the relative tracks.</vt:lpstr>
      <vt:lpstr>Combining probabilities from multiple tracks</vt:lpstr>
      <vt:lpstr>This is then combined (geometric mean this time) with non-SAR probabilities</vt:lpstr>
      <vt:lpstr>We just multiple pooled non-SAR probabilities * SAR probability.</vt:lpstr>
      <vt:lpstr>Last step: Use dense conditional random fields to give weight to pixels near other debris pixels and remove sharp changes in debris/background</vt:lpstr>
      <vt:lpstr>Re-run again on Jan 31st, 2020 for an example of minimal avalanches</vt:lpstr>
      <vt:lpstr>Re-run again on Jan 31st, 2020 for an example of minimal avalanches</vt:lpstr>
      <vt:lpstr>Next Steps?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Zachary Hoppinen</dc:creator>
  <cp:lastModifiedBy>Zachary Hoppinen</cp:lastModifiedBy>
  <cp:revision>9</cp:revision>
  <dcterms:created xsi:type="dcterms:W3CDTF">2026-02-11T19:21:49Z</dcterms:created>
  <dcterms:modified xsi:type="dcterms:W3CDTF">2026-02-11T23:42:24Z</dcterms:modified>
</cp:coreProperties>
</file>